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</p:sldIdLst>
  <p:sldSz cy="6858000" cx="12192000"/>
  <p:notesSz cx="6858000" cy="1857375"/>
  <p:embeddedFontLst>
    <p:embeddedFont>
      <p:font typeface="Roboto"/>
      <p:regular r:id="rId51"/>
      <p:bold r:id="rId52"/>
      <p:italic r:id="rId53"/>
      <p:boldItalic r:id="rId54"/>
    </p:embeddedFont>
    <p:embeddedFont>
      <p:font typeface="IBM Plex Mono SemiBol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GoogleSlidesCustomDataVersion2">
      <go:slidesCustomData xmlns:go="http://customooxmlschemas.google.com/" r:id="rId59" roundtripDataSignature="AMtx7mhat++ANOGghbVtsI45Ao3J6E8Lw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regular.fntdata"/><Relationship Id="rId50" Type="http://schemas.openxmlformats.org/officeDocument/2006/relationships/slide" Target="slides/slide45.xml"/><Relationship Id="rId53" Type="http://schemas.openxmlformats.org/officeDocument/2006/relationships/font" Target="fonts/Roboto-italic.fntdata"/><Relationship Id="rId52" Type="http://schemas.openxmlformats.org/officeDocument/2006/relationships/font" Target="fonts/Roboto-bold.fntdata"/><Relationship Id="rId11" Type="http://schemas.openxmlformats.org/officeDocument/2006/relationships/slide" Target="slides/slide6.xml"/><Relationship Id="rId55" Type="http://schemas.openxmlformats.org/officeDocument/2006/relationships/font" Target="fonts/IBMPlexMonoSemiBold-regular.fntdata"/><Relationship Id="rId10" Type="http://schemas.openxmlformats.org/officeDocument/2006/relationships/slide" Target="slides/slide5.xml"/><Relationship Id="rId54" Type="http://schemas.openxmlformats.org/officeDocument/2006/relationships/font" Target="fonts/Roboto-boldItalic.fntdata"/><Relationship Id="rId13" Type="http://schemas.openxmlformats.org/officeDocument/2006/relationships/slide" Target="slides/slide8.xml"/><Relationship Id="rId57" Type="http://schemas.openxmlformats.org/officeDocument/2006/relationships/font" Target="fonts/IBMPlexMonoSemiBold-italic.fntdata"/><Relationship Id="rId12" Type="http://schemas.openxmlformats.org/officeDocument/2006/relationships/slide" Target="slides/slide7.xml"/><Relationship Id="rId56" Type="http://schemas.openxmlformats.org/officeDocument/2006/relationships/font" Target="fonts/IBMPlexMonoSemiBold-bold.fntdata"/><Relationship Id="rId15" Type="http://schemas.openxmlformats.org/officeDocument/2006/relationships/slide" Target="slides/slide10.xml"/><Relationship Id="rId59" Type="http://customschemas.google.com/relationships/presentationmetadata" Target="metadata"/><Relationship Id="rId14" Type="http://schemas.openxmlformats.org/officeDocument/2006/relationships/slide" Target="slides/slide9.xml"/><Relationship Id="rId58" Type="http://schemas.openxmlformats.org/officeDocument/2006/relationships/font" Target="fonts/IBMPlexMonoSemiBol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" name="Google Shape;11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19" name="Google Shape;119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lank" showMasterSp="0">
  <p:cSld name="1_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9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ts val="4800"/>
              <a:buFont typeface="IBM Plex Mono SemiBold"/>
              <a:buNone/>
              <a:defRPr b="0" i="0" sz="4800" u="none" cap="none" strike="noStrike">
                <a:solidFill>
                  <a:srgbClr val="005493"/>
                </a:solidFill>
                <a:latin typeface="IBM Plex Mono SemiBold"/>
                <a:ea typeface="IBM Plex Mono SemiBold"/>
                <a:cs typeface="IBM Plex Mono SemiBold"/>
                <a:sym typeface="IBM Plex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5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Google Shape;59;p5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5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Google Shape;61;p5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Google Shape;62;p5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5" name="Google Shape;65;p5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6" name="Google Shape;66;p5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Google Shape;67;p5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Google Shape;69;p5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6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6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Google Shape;73;p6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" name="Google Shape;74;p6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Google Shape;75;p6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8" name="Google Shape;78;p6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Google Shape;79;p6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0" name="Google Shape;80;p6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Google Shape;81;p6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8" name="Google Shape;18;p5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Google Shape;19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Google Shape;20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Google Shape;21;p5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ertical Title and Text">
  <p:cSld name="1_Vertical Title and Text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Google Shape;24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7" name="Google Shape;27;p5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3" name="Google Shape;33;p5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4" name="Google Shape;34;p5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5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0" name="Google Shape;40;p5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1" name="Google Shape;41;p5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2" name="Google Shape;42;p5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Google Shape;43;p5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Google Shape;44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Google Shape;45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Google Shape;46;p5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9" name="Google Shape;49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0" name="Google Shape;50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1" name="Google Shape;51;p5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5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5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600" u="none" cap="none" strike="noStrike">
                <a:solidFill>
                  <a:srgbClr val="1C7DD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7.png"/><Relationship Id="rId4" Type="http://schemas.openxmlformats.org/officeDocument/2006/relationships/hyperlink" Target="https://github.com/lucavella/ibm-data-science-capstone/blob/master/data_wrangling.ipynb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png"/><Relationship Id="rId4" Type="http://schemas.openxmlformats.org/officeDocument/2006/relationships/hyperlink" Target="https://github.com/lucavella/ibm-data-science-capstone/blob/master/eda_visualization.ipynb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Relationship Id="rId4" Type="http://schemas.openxmlformats.org/officeDocument/2006/relationships/hyperlink" Target="https://github.com/lucavella/ibm-data-science-capstone/blob/master/eda_sql.ipynb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7.png"/><Relationship Id="rId4" Type="http://schemas.openxmlformats.org/officeDocument/2006/relationships/hyperlink" Target="https://github.com/lucavella/ibm-data-science-capstone/blob/master/data_analysis_folium.ipynb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hyperlink" Target="https://github.com/lucavella/ibm-data-science-capstone/blob/master/data_analysis_dash.py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7.png"/><Relationship Id="rId4" Type="http://schemas.openxmlformats.org/officeDocument/2006/relationships/hyperlink" Target="https://github.com/lucavella/ibm-data-science-capstone/blob/master/machine_learning_model.ipynb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7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7.png"/><Relationship Id="rId4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image" Target="../media/image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7.png"/><Relationship Id="rId4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7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7.png"/><Relationship Id="rId4" Type="http://schemas.openxmlformats.org/officeDocument/2006/relationships/image" Target="../media/image18.png"/><Relationship Id="rId5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24.png"/><Relationship Id="rId5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20.png"/><Relationship Id="rId5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7.png"/><Relationship Id="rId4" Type="http://schemas.openxmlformats.org/officeDocument/2006/relationships/image" Target="../media/image25.png"/><Relationship Id="rId5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7.png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7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34.png"/><Relationship Id="rId5" Type="http://schemas.openxmlformats.org/officeDocument/2006/relationships/image" Target="../media/image2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35.png"/><Relationship Id="rId5" Type="http://schemas.openxmlformats.org/officeDocument/2006/relationships/image" Target="../media/image32.png"/><Relationship Id="rId6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Relationship Id="rId5" Type="http://schemas.openxmlformats.org/officeDocument/2006/relationships/image" Target="../media/image39.png"/><Relationship Id="rId6" Type="http://schemas.openxmlformats.org/officeDocument/2006/relationships/image" Target="../media/image33.png"/><Relationship Id="rId7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1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png"/><Relationship Id="rId4" Type="http://schemas.openxmlformats.org/officeDocument/2006/relationships/image" Target="../media/image3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png"/><Relationship Id="rId4" Type="http://schemas.openxmlformats.org/officeDocument/2006/relationships/hyperlink" Target="https://api.spacexdata.com/v4/rockets/" TargetMode="External"/><Relationship Id="rId5" Type="http://schemas.openxmlformats.org/officeDocument/2006/relationships/hyperlink" Target="https://api.spacexdata.com/v4/rockets/" TargetMode="External"/><Relationship Id="rId6" Type="http://schemas.openxmlformats.org/officeDocument/2006/relationships/hyperlink" Target="https://en.wikipedia.org/wiki/List_of_Falcon_9_and_Falcon_Heavy_launches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Relationship Id="rId4" Type="http://schemas.openxmlformats.org/officeDocument/2006/relationships/hyperlink" Target="https://github.com/lucavella/ibm-data-science-capstone/blob/master/data_collection_api.ipynb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7.png"/><Relationship Id="rId4" Type="http://schemas.openxmlformats.org/officeDocument/2006/relationships/hyperlink" Target="https://github.com/lucavella/ibm-data-science-capstone/blob/master/data_collection_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/>
        </p:nvSpPr>
        <p:spPr>
          <a:xfrm>
            <a:off x="888546" y="4568734"/>
            <a:ext cx="2514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Luca Iacovella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2"/>
                </a:solidFill>
              </a:rPr>
              <a:t>26 Feb. 2024</a:t>
            </a:r>
            <a:endParaRPr/>
          </a:p>
        </p:txBody>
      </p:sp>
      <p:pic>
        <p:nvPicPr>
          <p:cNvPr descr="IBM Skills Network Logo - Horizontal-noai copy.png" id="87" name="Google Shape;8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89820" y="676828"/>
            <a:ext cx="2104103" cy="629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1" name="Google Shape;191;p10"/>
          <p:cNvSpPr txBox="1"/>
          <p:nvPr>
            <p:ph idx="1" type="body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Calculated amount of launches per site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Calculated </a:t>
            </a:r>
            <a:r>
              <a:rPr lang="en-US" sz="2200">
                <a:solidFill>
                  <a:srgbClr val="292929"/>
                </a:solidFill>
              </a:rPr>
              <a:t>occurrence</a:t>
            </a:r>
            <a:r>
              <a:rPr lang="en-US" sz="2200">
                <a:solidFill>
                  <a:srgbClr val="292929"/>
                </a:solidFill>
              </a:rPr>
              <a:t> of each orbit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Calculated amount of </a:t>
            </a:r>
            <a:r>
              <a:rPr lang="en-US" sz="2200">
                <a:solidFill>
                  <a:srgbClr val="292929"/>
                </a:solidFill>
              </a:rPr>
              <a:t>mission outcomes per type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Calculated success rate across all missions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GitHub URL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Wrangling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98" name="Google Shape;198;p11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•"/>
            </a:pPr>
            <a:r>
              <a:rPr lang="en-US" sz="2200">
                <a:solidFill>
                  <a:srgbClr val="292929"/>
                </a:solidFill>
              </a:rPr>
              <a:t>The visaluation EDA mainly consisted finding correlation with success rates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Per launch site, influence of flight number on success rate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Per launch site, influence of payload mass on success rate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Influence of orbit type on success rate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Per orbit type, influence of flight number on success rate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Per orbit type, influence of payload mass on success rate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Influence of launch year on success rate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GitHub URL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1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 Data Visualization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5" name="Google Shape;205;p12"/>
          <p:cNvSpPr txBox="1"/>
          <p:nvPr>
            <p:ph idx="1" type="body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SQL was used to query the launch data with regards to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Launch sites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Payload mass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Booster versions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Mission outcomes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GitHub URL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EDA with SQL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2" name="Google Shape;212;p13"/>
          <p:cNvSpPr txBox="1"/>
          <p:nvPr>
            <p:ph idx="1" type="body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Folium was used to visualize the launch sites on a map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The interactive map included the amount of launches per location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The proximity of the following was studies:</a:t>
            </a:r>
            <a:endParaRPr sz="2200">
              <a:solidFill>
                <a:srgbClr val="292929"/>
              </a:solidFill>
            </a:endParaRPr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Coasts</a:t>
            </a:r>
            <a:endParaRPr sz="2200">
              <a:solidFill>
                <a:srgbClr val="292929"/>
              </a:solidFill>
            </a:endParaRPr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Railways</a:t>
            </a:r>
            <a:endParaRPr sz="2200">
              <a:solidFill>
                <a:srgbClr val="292929"/>
              </a:solidFill>
            </a:endParaRPr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Highways</a:t>
            </a:r>
            <a:endParaRPr sz="2200">
              <a:solidFill>
                <a:srgbClr val="292929"/>
              </a:solidFill>
            </a:endParaRPr>
          </a:p>
          <a:p>
            <a:pPr indent="-368300" lvl="1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Cities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GitHub URL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an Interactive Map with Folium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9" name="Google Shape;219;p14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Study success rate of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Launch sites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Payload mass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Booster version category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Launch site success with Pie chart for 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Payload mass and booster version category with scatter plot to distinguish good and bad ranges</a:t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GitHub URL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Build a Dashboard with Plotly Dash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6" name="Google Shape;226;p15"/>
          <p:cNvSpPr txBox="1"/>
          <p:nvPr>
            <p:ph idx="1" type="body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One-hot encoded features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Separate test set from training set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Standardize data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Fit training data to different models</a:t>
            </a:r>
            <a:endParaRPr sz="2200"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-US" sz="2200"/>
              <a:t>Evaluate models using test data</a:t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GitHub URL</a:t>
            </a:r>
            <a:endParaRPr sz="2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Predictive Analysis (Classification)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2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531525"/>
            <a:ext cx="7089991" cy="3682626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9" name="Google Shape;239;p18"/>
          <p:cNvSpPr txBox="1"/>
          <p:nvPr>
            <p:ph idx="1" type="body"/>
          </p:nvPr>
        </p:nvSpPr>
        <p:spPr>
          <a:xfrm>
            <a:off x="7860000" y="1267063"/>
            <a:ext cx="3425400" cy="46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Orange dots indicate successful launches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A higher flight number correlates with success rate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This trend is true for all launch sites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Launch Site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525300"/>
            <a:ext cx="7184951" cy="373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1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7" name="Google Shape;247;p19"/>
          <p:cNvSpPr txBox="1"/>
          <p:nvPr>
            <p:ph idx="1" type="body"/>
          </p:nvPr>
        </p:nvSpPr>
        <p:spPr>
          <a:xfrm>
            <a:off x="7954950" y="1283550"/>
            <a:ext cx="3330600" cy="47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VAFB SLC launch site seems to have a max payload of 10,000 kg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Higher payload mass seems to correlate with higher success rate, for all launch sites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This could be due to low payload mass implying early test launches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Launch Site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4" name="Google Shape;254;p20"/>
          <p:cNvSpPr txBox="1"/>
          <p:nvPr>
            <p:ph idx="1" type="body"/>
          </p:nvPr>
        </p:nvSpPr>
        <p:spPr>
          <a:xfrm>
            <a:off x="7954950" y="1282250"/>
            <a:ext cx="3330600" cy="42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SO orbit has not been achieved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ES-L1, GEO, HEO, SSO always succeeded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The other orbit success rates range from 50% to 90%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55" name="Google Shape;255;p2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56" name="Google Shape;25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99" y="1514699"/>
            <a:ext cx="7184950" cy="38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" name="Google Shape;94;p2"/>
          <p:cNvSpPr txBox="1"/>
          <p:nvPr/>
        </p:nvSpPr>
        <p:spPr>
          <a:xfrm>
            <a:off x="958697" y="2113240"/>
            <a:ext cx="5167086" cy="33208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Results</a:t>
            </a:r>
            <a:endParaRPr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/>
          </a:p>
          <a:p>
            <a:pPr indent="-3683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Appendix</a:t>
            </a:r>
            <a:endParaRPr/>
          </a:p>
        </p:txBody>
      </p:sp>
      <p:sp>
        <p:nvSpPr>
          <p:cNvPr id="95" name="Google Shape;95;p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21"/>
          <p:cNvSpPr txBox="1"/>
          <p:nvPr>
            <p:ph idx="1" type="body"/>
          </p:nvPr>
        </p:nvSpPr>
        <p:spPr>
          <a:xfrm>
            <a:off x="7954950" y="1282250"/>
            <a:ext cx="3330600" cy="46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Success rate and flight number relation depends on orbit, e.g.: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LEO orbit success relates to higher flight number 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GTO orbit success rate and flight number seem unrelated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63" name="Google Shape;263;p2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Flight Number vs. Orbit 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264" name="Google Shape;2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99" y="1488124"/>
            <a:ext cx="7184950" cy="3723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1" y="1474075"/>
            <a:ext cx="7184895" cy="3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2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1" name="Google Shape;271;p22"/>
          <p:cNvSpPr txBox="1"/>
          <p:nvPr>
            <p:ph idx="1" type="body"/>
          </p:nvPr>
        </p:nvSpPr>
        <p:spPr>
          <a:xfrm>
            <a:off x="7954952" y="1276100"/>
            <a:ext cx="3330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Success rate and payload relation dependent on orbit too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No relation for GTO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Relation for LEO, ISS, PO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72" name="Google Shape;272;p2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Payload vs. Orbit Type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78" name="Google Shape;278;p23"/>
          <p:cNvSpPr txBox="1"/>
          <p:nvPr>
            <p:ph idx="1" type="body"/>
          </p:nvPr>
        </p:nvSpPr>
        <p:spPr>
          <a:xfrm>
            <a:off x="7954952" y="1276075"/>
            <a:ext cx="33306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As the years pass, success rate increases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General trend, not perfect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79" name="Google Shape;279;p2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 rate </a:t>
            </a:r>
            <a:r>
              <a:rPr lang="en-US" sz="4000">
                <a:solidFill>
                  <a:srgbClr val="0B49CB"/>
                </a:solidFill>
              </a:rPr>
              <a:t>y</a:t>
            </a: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early </a:t>
            </a:r>
            <a:r>
              <a:rPr lang="en-US" sz="4000">
                <a:solidFill>
                  <a:srgbClr val="0B49CB"/>
                </a:solidFill>
              </a:rPr>
              <a:t>t</a:t>
            </a: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rend</a:t>
            </a:r>
            <a:endParaRPr/>
          </a:p>
        </p:txBody>
      </p:sp>
      <p:pic>
        <p:nvPicPr>
          <p:cNvPr id="280" name="Google Shape;28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9999" y="1475724"/>
            <a:ext cx="7184950" cy="38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6" name="Google Shape;286;p24"/>
          <p:cNvSpPr txBox="1"/>
          <p:nvPr>
            <p:ph idx="1" type="body"/>
          </p:nvPr>
        </p:nvSpPr>
        <p:spPr>
          <a:xfrm>
            <a:off x="6789799" y="1825625"/>
            <a:ext cx="3725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 the DISTINCT keyword to get all unique Launch_Sites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287" name="Google Shape;287;p2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All Launch Site Names</a:t>
            </a:r>
            <a:endParaRPr/>
          </a:p>
        </p:txBody>
      </p:sp>
      <p:pic>
        <p:nvPicPr>
          <p:cNvPr id="288" name="Google Shape;28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3500" y="1903575"/>
            <a:ext cx="5198825" cy="8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3501" y="2963901"/>
            <a:ext cx="1851450" cy="19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25"/>
          <p:cNvSpPr txBox="1"/>
          <p:nvPr>
            <p:ph idx="1" type="body"/>
          </p:nvPr>
        </p:nvSpPr>
        <p:spPr>
          <a:xfrm>
            <a:off x="4644350" y="1825625"/>
            <a:ext cx="58713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the LIKE keyword to match pattern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% operator to match multiple characters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LIMIT keyword to keep 5 records</a:t>
            </a:r>
            <a:endParaRPr/>
          </a:p>
        </p:txBody>
      </p:sp>
      <p:sp>
        <p:nvSpPr>
          <p:cNvPr id="296" name="Google Shape;296;p2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Launch Site Names Begin with 'CCA'</a:t>
            </a:r>
            <a:endParaRPr/>
          </a:p>
        </p:txBody>
      </p:sp>
      <p:pic>
        <p:nvPicPr>
          <p:cNvPr id="297" name="Google Shape;2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825625"/>
            <a:ext cx="3874350" cy="11825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00" y="4179275"/>
            <a:ext cx="10490748" cy="170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4" name="Google Shape;304;p26"/>
          <p:cNvSpPr txBox="1"/>
          <p:nvPr>
            <p:ph idx="1" type="body"/>
          </p:nvPr>
        </p:nvSpPr>
        <p:spPr>
          <a:xfrm>
            <a:off x="3596425" y="2970125"/>
            <a:ext cx="6919200" cy="320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SUM aggregator function to add all payload mass values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05" name="Google Shape;305;p2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Payload Mass</a:t>
            </a:r>
            <a:endParaRPr/>
          </a:p>
        </p:txBody>
      </p:sp>
      <p:pic>
        <p:nvPicPr>
          <p:cNvPr id="306" name="Google Shape;30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825625"/>
            <a:ext cx="7900775" cy="103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00" y="3224350"/>
            <a:ext cx="2826425" cy="8608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13" name="Google Shape;313;p27"/>
          <p:cNvSpPr txBox="1"/>
          <p:nvPr>
            <p:ph idx="1" type="body"/>
          </p:nvPr>
        </p:nvSpPr>
        <p:spPr>
          <a:xfrm>
            <a:off x="3162375" y="2864725"/>
            <a:ext cx="7353300" cy="33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AVG aggregator function to get the average payload mass value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14" name="Google Shape;314;p2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Average Payload Mass by F9 v1.1</a:t>
            </a:r>
            <a:endParaRPr/>
          </a:p>
        </p:txBody>
      </p:sp>
      <p:pic>
        <p:nvPicPr>
          <p:cNvPr id="315" name="Google Shape;31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825625"/>
            <a:ext cx="7361766" cy="103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00" y="3112700"/>
            <a:ext cx="2362650" cy="78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2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2" name="Google Shape;322;p28"/>
          <p:cNvSpPr txBox="1"/>
          <p:nvPr>
            <p:ph idx="1" type="body"/>
          </p:nvPr>
        </p:nvSpPr>
        <p:spPr>
          <a:xfrm>
            <a:off x="2381075" y="2852300"/>
            <a:ext cx="8134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the MIN aggregator function to get the lowest date value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23" name="Google Shape;323;p2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First Successful Ground Landing Date</a:t>
            </a:r>
            <a:endParaRPr/>
          </a:p>
        </p:txBody>
      </p:sp>
      <p:pic>
        <p:nvPicPr>
          <p:cNvPr id="324" name="Google Shape;3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825625"/>
            <a:ext cx="6921219" cy="10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00" y="3180950"/>
            <a:ext cx="1611075" cy="9072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1" name="Google Shape;331;p29"/>
          <p:cNvSpPr txBox="1"/>
          <p:nvPr>
            <p:ph idx="1" type="body"/>
          </p:nvPr>
        </p:nvSpPr>
        <p:spPr>
          <a:xfrm>
            <a:off x="2846125" y="3379400"/>
            <a:ext cx="7669500" cy="27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Grouped by Booster_Version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Filtered each group using SUM aggregator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BETWEEN keyword to define necessary range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32" name="Google Shape;332;p2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Successful Drone Ship Landing with Payload between 4000 and 6000</a:t>
            </a:r>
            <a:endParaRPr/>
          </a:p>
        </p:txBody>
      </p:sp>
      <p:pic>
        <p:nvPicPr>
          <p:cNvPr id="333" name="Google Shape;3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825625"/>
            <a:ext cx="7089075" cy="155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00" y="3713100"/>
            <a:ext cx="1838408" cy="15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30"/>
          <p:cNvSpPr txBox="1"/>
          <p:nvPr>
            <p:ph idx="1" type="body"/>
          </p:nvPr>
        </p:nvSpPr>
        <p:spPr>
          <a:xfrm>
            <a:off x="5152800" y="2759325"/>
            <a:ext cx="5362800" cy="34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Grouped by Mission_Outcome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Aggregated using COUNT function to get the amount per outcome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41" name="Google Shape;341;p3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7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Total Number of Successful and Failure Mission Outcomes</a:t>
            </a:r>
            <a:endParaRPr/>
          </a:p>
        </p:txBody>
      </p:sp>
      <p:pic>
        <p:nvPicPr>
          <p:cNvPr id="342" name="Google Shape;3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825626"/>
            <a:ext cx="5554725" cy="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00" y="2989950"/>
            <a:ext cx="4182550" cy="170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1" name="Google Shape;101;p3"/>
          <p:cNvSpPr txBox="1"/>
          <p:nvPr/>
        </p:nvSpPr>
        <p:spPr>
          <a:xfrm>
            <a:off x="958900" y="1601500"/>
            <a:ext cx="9011700" cy="4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-35782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Used m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ethodologies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782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2200">
                <a:solidFill>
                  <a:srgbClr val="292929"/>
                </a:solidFill>
              </a:rPr>
              <a:t>Data collection</a:t>
            </a:r>
            <a:endParaRPr sz="2200">
              <a:solidFill>
                <a:srgbClr val="292929"/>
              </a:solidFill>
            </a:endParaRPr>
          </a:p>
          <a:p>
            <a:pPr indent="-357822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■"/>
            </a:pPr>
            <a:r>
              <a:rPr lang="en-US" sz="2200">
                <a:solidFill>
                  <a:srgbClr val="292929"/>
                </a:solidFill>
              </a:rPr>
              <a:t>SpaceX API</a:t>
            </a:r>
            <a:endParaRPr sz="2200">
              <a:solidFill>
                <a:srgbClr val="292929"/>
              </a:solidFill>
            </a:endParaRPr>
          </a:p>
          <a:p>
            <a:pPr indent="-357822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■"/>
            </a:pPr>
            <a:r>
              <a:rPr lang="en-US" sz="2200">
                <a:solidFill>
                  <a:srgbClr val="292929"/>
                </a:solidFill>
              </a:rPr>
              <a:t>Wikipedia webscraping</a:t>
            </a:r>
            <a:endParaRPr sz="2200">
              <a:solidFill>
                <a:srgbClr val="292929"/>
              </a:solidFill>
            </a:endParaRPr>
          </a:p>
          <a:p>
            <a:pPr indent="-35782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2200">
                <a:solidFill>
                  <a:srgbClr val="292929"/>
                </a:solidFill>
              </a:rPr>
              <a:t>Data wrangling in Pandas</a:t>
            </a:r>
            <a:endParaRPr sz="2200">
              <a:solidFill>
                <a:srgbClr val="292929"/>
              </a:solidFill>
            </a:endParaRPr>
          </a:p>
          <a:p>
            <a:pPr indent="-35782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2200">
                <a:solidFill>
                  <a:srgbClr val="292929"/>
                </a:solidFill>
              </a:rPr>
              <a:t>Exploratory Data Analysis (EDA)</a:t>
            </a:r>
            <a:endParaRPr sz="2200">
              <a:solidFill>
                <a:srgbClr val="292929"/>
              </a:solidFill>
            </a:endParaRPr>
          </a:p>
          <a:p>
            <a:pPr indent="-357822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■"/>
            </a:pPr>
            <a:r>
              <a:rPr lang="en-US" sz="2200">
                <a:solidFill>
                  <a:srgbClr val="292929"/>
                </a:solidFill>
              </a:rPr>
              <a:t>with SQL</a:t>
            </a:r>
            <a:endParaRPr sz="2200">
              <a:solidFill>
                <a:srgbClr val="292929"/>
              </a:solidFill>
            </a:endParaRPr>
          </a:p>
          <a:p>
            <a:pPr indent="-357822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■"/>
            </a:pPr>
            <a:r>
              <a:rPr lang="en-US" sz="2200">
                <a:solidFill>
                  <a:srgbClr val="292929"/>
                </a:solidFill>
              </a:rPr>
              <a:t>with visualization</a:t>
            </a:r>
            <a:endParaRPr sz="2200">
              <a:solidFill>
                <a:srgbClr val="292929"/>
              </a:solidFill>
            </a:endParaRPr>
          </a:p>
          <a:p>
            <a:pPr indent="-35782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2200">
                <a:solidFill>
                  <a:srgbClr val="292929"/>
                </a:solidFill>
              </a:rPr>
              <a:t>Interactive Visual Analytics with Folium and Plotly Dash</a:t>
            </a:r>
            <a:endParaRPr sz="2200">
              <a:solidFill>
                <a:srgbClr val="292929"/>
              </a:solidFill>
            </a:endParaRPr>
          </a:p>
          <a:p>
            <a:pPr indent="-35782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2200">
                <a:solidFill>
                  <a:srgbClr val="292929"/>
                </a:solidFill>
              </a:rPr>
              <a:t>Machine learning model building in Scikit-Learn</a:t>
            </a:r>
            <a:endParaRPr sz="2200">
              <a:solidFill>
                <a:srgbClr val="292929"/>
              </a:solidFill>
            </a:endParaRPr>
          </a:p>
          <a:p>
            <a:pPr indent="-357822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2200">
                <a:solidFill>
                  <a:srgbClr val="292929"/>
                </a:solidFill>
              </a:rPr>
              <a:t>R</a:t>
            </a:r>
            <a:r>
              <a:rPr lang="en-US" sz="22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esults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57822" lvl="1" marL="914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2200">
                <a:solidFill>
                  <a:srgbClr val="292929"/>
                </a:solidFill>
              </a:rPr>
              <a:t>Different graphs indicate correlation between launch properties and success rate</a:t>
            </a:r>
            <a:endParaRPr sz="2200">
              <a:solidFill>
                <a:srgbClr val="292929"/>
              </a:solidFill>
            </a:endParaRPr>
          </a:p>
          <a:p>
            <a:pPr indent="-357822" lvl="1" marL="9144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○"/>
            </a:pPr>
            <a:r>
              <a:rPr lang="en-US" sz="2200">
                <a:solidFill>
                  <a:srgbClr val="292929"/>
                </a:solidFill>
              </a:rPr>
              <a:t>Decision tree predicts success well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02" name="Google Shape;102;p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9" name="Google Shape;349;p31"/>
          <p:cNvSpPr txBox="1"/>
          <p:nvPr>
            <p:ph idx="1" type="body"/>
          </p:nvPr>
        </p:nvSpPr>
        <p:spPr>
          <a:xfrm>
            <a:off x="2622900" y="2796525"/>
            <a:ext cx="7892700" cy="3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sub-query to get maximum payload mass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Filtered Booster_Versions that have this maximum payload mass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50" name="Google Shape;350;p3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Boosters Carried Maximum Payload</a:t>
            </a:r>
            <a:endParaRPr/>
          </a:p>
        </p:txBody>
      </p:sp>
      <p:pic>
        <p:nvPicPr>
          <p:cNvPr id="351" name="Google Shape;35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825626"/>
            <a:ext cx="9416200" cy="9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00" y="3025900"/>
            <a:ext cx="1673075" cy="355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2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8" name="Google Shape;358;p32"/>
          <p:cNvSpPr txBox="1"/>
          <p:nvPr>
            <p:ph idx="1" type="body"/>
          </p:nvPr>
        </p:nvSpPr>
        <p:spPr>
          <a:xfrm>
            <a:off x="5140400" y="2976350"/>
            <a:ext cx="53751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substr function to get the Month and Year position from the Date string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59" name="Google Shape;359;p32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2015 Launch Records</a:t>
            </a:r>
            <a:endParaRPr/>
          </a:p>
        </p:txBody>
      </p:sp>
      <p:pic>
        <p:nvPicPr>
          <p:cNvPr id="360" name="Google Shape;360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825625"/>
            <a:ext cx="7882474" cy="115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00" y="3202130"/>
            <a:ext cx="4293350" cy="11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7" name="Google Shape;367;p33"/>
          <p:cNvSpPr txBox="1"/>
          <p:nvPr>
            <p:ph idx="1" type="body"/>
          </p:nvPr>
        </p:nvSpPr>
        <p:spPr>
          <a:xfrm>
            <a:off x="4272300" y="3429000"/>
            <a:ext cx="6243300" cy="27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Used lexicographical property of Date format to filter based on Date range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Ordered by descending Landing_Outcome label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68" name="Google Shape;368;p3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Rank Landing Outcomes Between 2010-06-04 and 2017-03-20</a:t>
            </a:r>
            <a:endParaRPr/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3580675"/>
            <a:ext cx="3298375" cy="280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0000" y="1840375"/>
            <a:ext cx="7024300" cy="163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3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1" name="Google Shape;381;p35"/>
          <p:cNvSpPr txBox="1"/>
          <p:nvPr>
            <p:ph idx="1" type="body"/>
          </p:nvPr>
        </p:nvSpPr>
        <p:spPr>
          <a:xfrm>
            <a:off x="8242700" y="3607500"/>
            <a:ext cx="3119100" cy="281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Launch sites on map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Highlighted with circle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Labelled by name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382" name="Google Shape;382;p3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Sites on Map</a:t>
            </a:r>
            <a:endParaRPr/>
          </a:p>
        </p:txBody>
      </p:sp>
      <p:pic>
        <p:nvPicPr>
          <p:cNvPr id="383" name="Google Shape;38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546600"/>
            <a:ext cx="7456569" cy="447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91600" y="1546600"/>
            <a:ext cx="3794000" cy="181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3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0" name="Google Shape;390;p36"/>
          <p:cNvSpPr txBox="1"/>
          <p:nvPr>
            <p:ph idx="1" type="body"/>
          </p:nvPr>
        </p:nvSpPr>
        <p:spPr>
          <a:xfrm>
            <a:off x="770000" y="4067675"/>
            <a:ext cx="7944900" cy="221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064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Launch sites have a number in yellow circle for the total amount of launches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800"/>
              <a:buFont typeface="Calibri"/>
              <a:buChar char="●"/>
            </a:pPr>
            <a:r>
              <a:rPr lang="en-US" sz="2800">
                <a:solidFill>
                  <a:srgbClr val="292929"/>
                </a:solidFill>
                <a:latin typeface="Calibri"/>
                <a:ea typeface="Calibri"/>
                <a:cs typeface="Calibri"/>
                <a:sym typeface="Calibri"/>
              </a:rPr>
              <a:t>When clicked, it reveals the successful (green) and failed (red) launches</a:t>
            </a:r>
            <a:endParaRPr sz="2800">
              <a:solidFill>
                <a:srgbClr val="29292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Outcomes per Launch Site</a:t>
            </a:r>
            <a:endParaRPr/>
          </a:p>
        </p:txBody>
      </p:sp>
      <p:pic>
        <p:nvPicPr>
          <p:cNvPr id="392" name="Google Shape;392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553025"/>
            <a:ext cx="7944774" cy="2449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80575" y="3489227"/>
            <a:ext cx="2105025" cy="1938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80563" y="1553013"/>
            <a:ext cx="2105025" cy="178117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36"/>
          <p:cNvSpPr/>
          <p:nvPr/>
        </p:nvSpPr>
        <p:spPr>
          <a:xfrm>
            <a:off x="10043938" y="3044600"/>
            <a:ext cx="378300" cy="5490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212" y="3433787"/>
            <a:ext cx="1952625" cy="8286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2" name="Google Shape;402;p37"/>
          <p:cNvSpPr txBox="1"/>
          <p:nvPr>
            <p:ph idx="1" type="body"/>
          </p:nvPr>
        </p:nvSpPr>
        <p:spPr>
          <a:xfrm>
            <a:off x="3639825" y="1457125"/>
            <a:ext cx="7645800" cy="30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Launch sites are close to coasts, railways and highways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Close to coast might be for safety (in case of failure) if the launches are directed towards the coast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Proximity might be for logistic reasons: ships, trains and trucks might be used to deliver rocket parts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Launch sites seem to be at least 10 km from cities with residential areas, likely for safety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03" name="Google Shape;403;p3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 Proximity</a:t>
            </a:r>
            <a:endParaRPr/>
          </a:p>
        </p:txBody>
      </p:sp>
      <p:pic>
        <p:nvPicPr>
          <p:cNvPr id="404" name="Google Shape;404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212" y="1457124"/>
            <a:ext cx="250507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451437" y="2350049"/>
            <a:ext cx="20478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69413" y="4466450"/>
            <a:ext cx="9858375" cy="215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8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4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3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7" name="Google Shape;417;p39"/>
          <p:cNvSpPr txBox="1"/>
          <p:nvPr>
            <p:ph idx="1" type="body"/>
          </p:nvPr>
        </p:nvSpPr>
        <p:spPr>
          <a:xfrm>
            <a:off x="6504550" y="1552575"/>
            <a:ext cx="4781100" cy="46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Pie chart representing number of successful launches per launch site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KSC LC-39A has the most </a:t>
            </a:r>
            <a:r>
              <a:rPr lang="en-US" sz="2200">
                <a:solidFill>
                  <a:srgbClr val="292929"/>
                </a:solidFill>
              </a:rPr>
              <a:t>successful</a:t>
            </a:r>
            <a:r>
              <a:rPr lang="en-US" sz="2200">
                <a:solidFill>
                  <a:srgbClr val="292929"/>
                </a:solidFill>
              </a:rPr>
              <a:t> launches, CCAFS SLC-40 the least</a:t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3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Launch Site Success Rate</a:t>
            </a:r>
            <a:endParaRPr/>
          </a:p>
        </p:txBody>
      </p:sp>
      <p:pic>
        <p:nvPicPr>
          <p:cNvPr id="419" name="Google Shape;41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552574"/>
            <a:ext cx="5581650" cy="360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0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5" name="Google Shape;425;p40"/>
          <p:cNvSpPr txBox="1"/>
          <p:nvPr>
            <p:ph idx="1" type="body"/>
          </p:nvPr>
        </p:nvSpPr>
        <p:spPr>
          <a:xfrm>
            <a:off x="6479750" y="1523775"/>
            <a:ext cx="4805700" cy="46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Pie chart representing the successful launches and failed launches of KSC LC-39A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This launch site has the highest success rate (also highest total successful launches)</a:t>
            </a:r>
            <a:endParaRPr sz="2200">
              <a:solidFill>
                <a:srgbClr val="292929"/>
              </a:solidFill>
            </a:endParaRPr>
          </a:p>
          <a:p>
            <a:pPr indent="-50800" lvl="0" marL="2286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40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KSC LC-39A Success Rate</a:t>
            </a:r>
            <a:endParaRPr/>
          </a:p>
        </p:txBody>
      </p:sp>
      <p:pic>
        <p:nvPicPr>
          <p:cNvPr id="427" name="Google Shape;42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0000" y="1523763"/>
            <a:ext cx="5486400" cy="35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p4"/>
          <p:cNvSpPr txBox="1"/>
          <p:nvPr/>
        </p:nvSpPr>
        <p:spPr>
          <a:xfrm>
            <a:off x="828068" y="538650"/>
            <a:ext cx="10530114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09" name="Google Shape;109;p4"/>
          <p:cNvSpPr txBox="1"/>
          <p:nvPr/>
        </p:nvSpPr>
        <p:spPr>
          <a:xfrm>
            <a:off x="958700" y="1852900"/>
            <a:ext cx="8830800" cy="36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SpaceX wants to bring affordable space travel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Launches from different sites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Each launch has different properties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These properties might influence the success of a mission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Goal: predict mission success based on launch properties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3" name="Google Shape;433;p41"/>
          <p:cNvSpPr txBox="1"/>
          <p:nvPr>
            <p:ph idx="1" type="body"/>
          </p:nvPr>
        </p:nvSpPr>
        <p:spPr>
          <a:xfrm>
            <a:off x="770000" y="3906450"/>
            <a:ext cx="10414800" cy="24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Font typeface="Arial"/>
              <a:buChar char="●"/>
            </a:pPr>
            <a:r>
              <a:rPr lang="en-US" sz="2200">
                <a:solidFill>
                  <a:srgbClr val="292929"/>
                </a:solidFill>
              </a:rPr>
              <a:t>Each dot represents a launch, colored by the booster version category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Y-axis represents if the launch was a success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X-axis represents the payload mass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The F9 FT booster has the highest success rate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The </a:t>
            </a:r>
            <a:r>
              <a:rPr lang="en-US" sz="2200">
                <a:solidFill>
                  <a:srgbClr val="292929"/>
                </a:solidFill>
              </a:rPr>
              <a:t>highest success rate is found between 3k-4k kg and the lowest between 6k-8k kg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34" name="Google Shape;434;p41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ts val="4000"/>
              <a:buFont typeface="Arial"/>
              <a:buNone/>
            </a:pPr>
            <a:r>
              <a:rPr lang="en-US" sz="4000">
                <a:solidFill>
                  <a:srgbClr val="0B49CB"/>
                </a:solidFill>
              </a:rPr>
              <a:t>Payload Mass and Booster Version Cat.</a:t>
            </a:r>
            <a:endParaRPr/>
          </a:p>
        </p:txBody>
      </p:sp>
      <p:pic>
        <p:nvPicPr>
          <p:cNvPr id="435" name="Google Shape;4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375" y="1342975"/>
            <a:ext cx="3073446" cy="25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9994" y="1407525"/>
            <a:ext cx="3066976" cy="2461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65813" y="1407525"/>
            <a:ext cx="2991718" cy="246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2"/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5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3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8" name="Google Shape;448;p43"/>
          <p:cNvSpPr txBox="1"/>
          <p:nvPr>
            <p:ph idx="1" type="body"/>
          </p:nvPr>
        </p:nvSpPr>
        <p:spPr>
          <a:xfrm>
            <a:off x="770001" y="2082125"/>
            <a:ext cx="46494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Classification of landing outcome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One-hot encoding of features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Split data in train and test set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Trained and evaluated using 4 different types of models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Logistic regression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SVM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Decision tree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kNN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49" name="Google Shape;449;p43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Classification Accuracy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6774" y="1573274"/>
            <a:ext cx="5791201" cy="43204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5" name="Google Shape;4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7350" y="1691688"/>
            <a:ext cx="5048250" cy="433387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4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7" name="Google Shape;457;p44"/>
          <p:cNvSpPr txBox="1"/>
          <p:nvPr>
            <p:ph idx="1" type="body"/>
          </p:nvPr>
        </p:nvSpPr>
        <p:spPr>
          <a:xfrm>
            <a:off x="770005" y="2057400"/>
            <a:ext cx="5048100" cy="38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Best model: </a:t>
            </a:r>
            <a:r>
              <a:rPr lang="en-US" sz="2200">
                <a:solidFill>
                  <a:srgbClr val="292929"/>
                </a:solidFill>
              </a:rPr>
              <a:t>Decision</a:t>
            </a:r>
            <a:r>
              <a:rPr lang="en-US" sz="2200">
                <a:solidFill>
                  <a:srgbClr val="292929"/>
                </a:solidFill>
              </a:rPr>
              <a:t> tree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Acceptable performance: 89%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Good recall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Precision needs improvement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Model does not predict well in case of non-landing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Too many false positives</a:t>
            </a:r>
            <a:endParaRPr sz="2200">
              <a:solidFill>
                <a:srgbClr val="292929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458" name="Google Shape;458;p44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Confusion Matrix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5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4" name="Google Shape;464;p45"/>
          <p:cNvSpPr txBox="1"/>
          <p:nvPr>
            <p:ph idx="1" type="body"/>
          </p:nvPr>
        </p:nvSpPr>
        <p:spPr>
          <a:xfrm>
            <a:off x="770000" y="1875050"/>
            <a:ext cx="6252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We used geodata to find out more properties of the launch sites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Orbit type, </a:t>
            </a:r>
            <a:r>
              <a:rPr lang="en-US" sz="2200">
                <a:solidFill>
                  <a:srgbClr val="292929"/>
                </a:solidFill>
              </a:rPr>
              <a:t>flight number, launch year, payload mass seem to correlate with success rate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Some launch sites had better success rates than others</a:t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The decision tree model had the highest classification accuracy</a:t>
            </a:r>
            <a:endParaRPr/>
          </a:p>
        </p:txBody>
      </p:sp>
      <p:sp>
        <p:nvSpPr>
          <p:cNvPr id="465" name="Google Shape;465;p45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pic>
        <p:nvPicPr>
          <p:cNvPr id="466" name="Google Shape;46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375" y="3636499"/>
            <a:ext cx="19050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5"/>
          <p:cNvSpPr txBox="1"/>
          <p:nvPr>
            <p:ph idx="12" type="sldNum"/>
          </p:nvPr>
        </p:nvSpPr>
        <p:spPr>
          <a:xfrm>
            <a:off x="94488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" name="Google Shape;115;p5"/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Section 1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2" name="Google Shape;122;p6"/>
          <p:cNvSpPr txBox="1"/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88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Executive Summary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●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Data collection methodology:</a:t>
            </a:r>
            <a:endParaRPr/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100000"/>
              <a:buChar char="○"/>
            </a:pPr>
            <a:r>
              <a:rPr lang="en-US" sz="7600">
                <a:solidFill>
                  <a:srgbClr val="757070"/>
                </a:solidFill>
              </a:rPr>
              <a:t>By making API-calls to SpaceX’s API</a:t>
            </a:r>
            <a:endParaRPr sz="7600">
              <a:solidFill>
                <a:srgbClr val="757070"/>
              </a:solidFill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100000"/>
              <a:buChar char="○"/>
            </a:pPr>
            <a:r>
              <a:rPr lang="en-US" sz="7600">
                <a:solidFill>
                  <a:srgbClr val="757070"/>
                </a:solidFill>
              </a:rPr>
              <a:t>By scraping the Wikipedia article on Falcon launches</a:t>
            </a:r>
            <a:endParaRPr sz="7600">
              <a:solidFill>
                <a:srgbClr val="757070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●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data wrangling</a:t>
            </a:r>
            <a:endParaRPr/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100000"/>
              <a:buChar char="○"/>
            </a:pPr>
            <a:r>
              <a:rPr lang="en-US" sz="7600">
                <a:solidFill>
                  <a:srgbClr val="757070"/>
                </a:solidFill>
              </a:rPr>
              <a:t>Extracted landing success status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●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exploratory data analysis (EDA) using visualization and SQL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Font typeface="Arial"/>
              <a:buChar char="●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interactive visual analytics using Folium and Plotly Dash</a:t>
            </a:r>
            <a:endParaRPr/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ct val="100000"/>
              <a:buChar char="●"/>
            </a:pPr>
            <a:r>
              <a:rPr lang="en-US" sz="8800">
                <a:solidFill>
                  <a:srgbClr val="292929"/>
                </a:solidFill>
                <a:latin typeface="Arial"/>
                <a:ea typeface="Arial"/>
                <a:cs typeface="Arial"/>
                <a:sym typeface="Arial"/>
              </a:rPr>
              <a:t>Perform predictive analysis using classification model</a:t>
            </a:r>
            <a:r>
              <a:rPr lang="en-US" sz="8800">
                <a:solidFill>
                  <a:srgbClr val="292929"/>
                </a:solidFill>
              </a:rPr>
              <a:t>s</a:t>
            </a:r>
            <a:endParaRPr>
              <a:solidFill>
                <a:schemeClr val="dk1"/>
              </a:solidFill>
            </a:endParaRPr>
          </a:p>
          <a:p>
            <a:pPr indent="-3492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070"/>
              </a:buClr>
              <a:buSzPct val="100000"/>
              <a:buChar char="○"/>
            </a:pPr>
            <a:r>
              <a:rPr lang="en-US" sz="7600">
                <a:solidFill>
                  <a:srgbClr val="757070"/>
                </a:solidFill>
              </a:rPr>
              <a:t>Trained and evaluated 4 different machine learning models</a:t>
            </a:r>
            <a:endParaRPr sz="8800">
              <a:solidFill>
                <a:srgbClr val="292929"/>
              </a:solidFill>
            </a:endParaRPr>
          </a:p>
          <a:p>
            <a:pPr indent="-193675" lvl="0" marL="22860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70C0"/>
              </a:buClr>
              <a:buSzPct val="1000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6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Methodology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7"/>
          <p:cNvSpPr txBox="1"/>
          <p:nvPr>
            <p:ph idx="1" type="body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SpaceX API data: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Source: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https://api.spacexdata.com/v4</a:t>
            </a:r>
            <a:r>
              <a:rPr lang="en-US" sz="1800" u="sng">
                <a:solidFill>
                  <a:schemeClr val="hlink"/>
                </a:solidFill>
                <a:hlinkClick r:id="rId5"/>
              </a:rPr>
              <a:t>/</a:t>
            </a:r>
            <a:endParaRPr sz="18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Collected using API-calls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Additional API-calls for more detailed information</a:t>
            </a:r>
            <a:endParaRPr sz="2200">
              <a:solidFill>
                <a:srgbClr val="292929"/>
              </a:solidFill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3683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●"/>
            </a:pPr>
            <a:r>
              <a:rPr lang="en-US" sz="2200">
                <a:solidFill>
                  <a:srgbClr val="292929"/>
                </a:solidFill>
              </a:rPr>
              <a:t>Wikipedia article Falcon launches: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Source: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https://en.wikipedia.org/wiki/List_of_Falcon_9_and_Falcon_Heavy_launches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Collected using BeautifulSoup4 webscraping</a:t>
            </a:r>
            <a:endParaRPr sz="2200">
              <a:solidFill>
                <a:srgbClr val="292929"/>
              </a:solidFill>
            </a:endParaRPr>
          </a:p>
          <a:p>
            <a: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92929"/>
              </a:buClr>
              <a:buSzPts val="2200"/>
              <a:buChar char="○"/>
            </a:pPr>
            <a:r>
              <a:rPr lang="en-US" sz="2200">
                <a:solidFill>
                  <a:srgbClr val="292929"/>
                </a:solidFill>
              </a:rPr>
              <a:t>Manual cleaning was then performed</a:t>
            </a:r>
            <a:endParaRPr sz="2200">
              <a:solidFill>
                <a:srgbClr val="292929"/>
              </a:solidFill>
            </a:endParaRPr>
          </a:p>
        </p:txBody>
      </p:sp>
      <p:sp>
        <p:nvSpPr>
          <p:cNvPr id="130" name="Google Shape;130;p7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8"/>
          <p:cNvSpPr txBox="1"/>
          <p:nvPr>
            <p:ph idx="1" type="body"/>
          </p:nvPr>
        </p:nvSpPr>
        <p:spPr>
          <a:xfrm>
            <a:off x="820750" y="1800225"/>
            <a:ext cx="4640400" cy="4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GitHub URL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– SpaceX API</a:t>
            </a:r>
            <a:endParaRPr/>
          </a:p>
        </p:txBody>
      </p:sp>
      <p:grpSp>
        <p:nvGrpSpPr>
          <p:cNvPr id="138" name="Google Shape;138;p8"/>
          <p:cNvGrpSpPr/>
          <p:nvPr/>
        </p:nvGrpSpPr>
        <p:grpSpPr>
          <a:xfrm>
            <a:off x="5836706" y="2168325"/>
            <a:ext cx="2446472" cy="2110081"/>
            <a:chOff x="1083025" y="2306625"/>
            <a:chExt cx="1834900" cy="1582600"/>
          </a:xfrm>
        </p:grpSpPr>
        <p:sp>
          <p:nvSpPr>
            <p:cNvPr id="139" name="Google Shape;139;p8"/>
            <p:cNvSpPr txBox="1"/>
            <p:nvPr/>
          </p:nvSpPr>
          <p:spPr>
            <a:xfrm>
              <a:off x="1235818" y="2695022"/>
              <a:ext cx="1601100" cy="63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For each </a:t>
              </a:r>
              <a:r>
                <a:rPr b="1" lang="en-US" sz="1300">
                  <a:solidFill>
                    <a:srgbClr val="666666"/>
                  </a:solidFill>
                  <a:highlight>
                    <a:srgbClr val="A4C2F4"/>
                  </a:highlight>
                  <a:latin typeface="Roboto"/>
                  <a:ea typeface="Roboto"/>
                  <a:cs typeface="Roboto"/>
                  <a:sym typeface="Roboto"/>
                </a:rPr>
                <a:t>launchpad</a:t>
              </a:r>
              <a:endParaRPr b="1" sz="1300">
                <a:solidFill>
                  <a:srgbClr val="666666"/>
                </a:solidFill>
                <a:highlight>
                  <a:srgbClr val="A4C2F4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GET /launchpads/</a:t>
              </a:r>
              <a:r>
                <a:rPr b="1" lang="en-US" sz="1300">
                  <a:solidFill>
                    <a:srgbClr val="666666"/>
                  </a:solidFill>
                  <a:highlight>
                    <a:srgbClr val="A4C2F4"/>
                  </a:highlight>
                  <a:latin typeface="Roboto"/>
                  <a:ea typeface="Roboto"/>
                  <a:cs typeface="Roboto"/>
                  <a:sym typeface="Roboto"/>
                </a:rPr>
                <a:t>launchpad</a:t>
              </a:r>
              <a:endParaRPr b="1" sz="1300">
                <a:solidFill>
                  <a:srgbClr val="666666"/>
                </a:solidFill>
                <a:highlight>
                  <a:srgbClr val="A4C2F4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0" name="Google Shape;140;p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API-call to get the geolocation of the launchpad</a:t>
              </a:r>
              <a:endParaRPr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1" name="Google Shape;141;p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42" name="Google Shape;142;p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" name="Google Shape;143;p8"/>
          <p:cNvGrpSpPr/>
          <p:nvPr/>
        </p:nvGrpSpPr>
        <p:grpSpPr>
          <a:xfrm>
            <a:off x="8121058" y="2168310"/>
            <a:ext cx="2446472" cy="2110081"/>
            <a:chOff x="1083025" y="2306625"/>
            <a:chExt cx="1834900" cy="1582600"/>
          </a:xfrm>
        </p:grpSpPr>
        <p:sp>
          <p:nvSpPr>
            <p:cNvPr id="144" name="Google Shape;144;p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For each </a:t>
              </a:r>
              <a:r>
                <a:rPr b="1" lang="en-US" sz="1300">
                  <a:solidFill>
                    <a:srgbClr val="666666"/>
                  </a:solidFill>
                  <a:highlight>
                    <a:srgbClr val="A4C2F4"/>
                  </a:highlight>
                  <a:latin typeface="Roboto"/>
                  <a:ea typeface="Roboto"/>
                  <a:cs typeface="Roboto"/>
                  <a:sym typeface="Roboto"/>
                </a:rPr>
                <a:t>payload</a:t>
              </a:r>
              <a:endParaRPr b="1" sz="1300">
                <a:solidFill>
                  <a:srgbClr val="666666"/>
                </a:solidFill>
                <a:highlight>
                  <a:srgbClr val="A4C2F4"/>
                </a:highlight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GET /payloads/</a:t>
              </a:r>
              <a:r>
                <a:rPr b="1" lang="en-US" sz="1300">
                  <a:solidFill>
                    <a:srgbClr val="666666"/>
                  </a:solidFill>
                  <a:highlight>
                    <a:srgbClr val="A4C2F4"/>
                  </a:highlight>
                  <a:latin typeface="Roboto"/>
                  <a:ea typeface="Roboto"/>
                  <a:cs typeface="Roboto"/>
                  <a:sym typeface="Roboto"/>
                </a:rPr>
                <a:t>payload</a:t>
              </a:r>
              <a:endParaRPr b="1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5" name="Google Shape;145;p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API-call to get the payload (in kg) and orbit</a:t>
              </a:r>
              <a:endParaRPr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47" name="Google Shape;147;p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8"/>
          <p:cNvGrpSpPr/>
          <p:nvPr/>
        </p:nvGrpSpPr>
        <p:grpSpPr>
          <a:xfrm>
            <a:off x="3554246" y="2169273"/>
            <a:ext cx="2446472" cy="2110081"/>
            <a:chOff x="1083025" y="2306625"/>
            <a:chExt cx="1834900" cy="1582600"/>
          </a:xfrm>
        </p:grpSpPr>
        <p:sp>
          <p:nvSpPr>
            <p:cNvPr id="149" name="Google Shape;149;p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For each </a:t>
              </a:r>
              <a:r>
                <a:rPr b="1" lang="en-US" sz="1300">
                  <a:solidFill>
                    <a:srgbClr val="666666"/>
                  </a:solidFill>
                  <a:highlight>
                    <a:srgbClr val="A4C2F4"/>
                  </a:highlight>
                  <a:latin typeface="Roboto"/>
                  <a:ea typeface="Roboto"/>
                  <a:cs typeface="Roboto"/>
                  <a:sym typeface="Roboto"/>
                </a:rPr>
                <a:t>rocket</a:t>
              </a:r>
              <a:b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</a:br>
              <a: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GET /rockets/</a:t>
              </a:r>
              <a:r>
                <a:rPr b="1" lang="en-US" sz="1300">
                  <a:solidFill>
                    <a:srgbClr val="666666"/>
                  </a:solidFill>
                  <a:highlight>
                    <a:srgbClr val="A4C2F4"/>
                  </a:highlight>
                  <a:latin typeface="Roboto"/>
                  <a:ea typeface="Roboto"/>
                  <a:cs typeface="Roboto"/>
                  <a:sym typeface="Roboto"/>
                </a:rPr>
                <a:t>rocket</a:t>
              </a:r>
              <a:endParaRPr b="1" sz="1300">
                <a:solidFill>
                  <a:srgbClr val="666666"/>
                </a:solidFill>
                <a:highlight>
                  <a:srgbClr val="A4C2F4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0" name="Google Shape;150;p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API-call to get the rocket name</a:t>
              </a:r>
              <a:endParaRPr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1" name="Google Shape;151;p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52" name="Google Shape;152;p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3" name="Google Shape;153;p8"/>
          <p:cNvGrpSpPr/>
          <p:nvPr/>
        </p:nvGrpSpPr>
        <p:grpSpPr>
          <a:xfrm>
            <a:off x="1275647" y="2169273"/>
            <a:ext cx="2446472" cy="2110081"/>
            <a:chOff x="1083025" y="2306625"/>
            <a:chExt cx="1834900" cy="1582600"/>
          </a:xfrm>
        </p:grpSpPr>
        <p:sp>
          <p:nvSpPr>
            <p:cNvPr id="154" name="Google Shape;154;p8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GET /launches/past</a:t>
              </a:r>
              <a:endParaRPr b="1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5" name="Google Shape;155;p8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API-call to get historic overview of rocket launches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56" name="Google Shape;156;p8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57" name="Google Shape;157;p8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"/>
          <p:cNvSpPr txBox="1"/>
          <p:nvPr>
            <p:ph idx="12" type="sldNum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9"/>
          <p:cNvSpPr txBox="1"/>
          <p:nvPr/>
        </p:nvSpPr>
        <p:spPr>
          <a:xfrm>
            <a:off x="770011" y="5386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5493"/>
              </a:buClr>
              <a:buSzPct val="100000"/>
              <a:buFont typeface="IBM Plex Mono SemiBold"/>
              <a:buNone/>
            </a:pPr>
            <a:r>
              <a:t/>
            </a:r>
            <a:endParaRPr sz="4000">
              <a:solidFill>
                <a:srgbClr val="1C7DD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9"/>
          <p:cNvSpPr txBox="1"/>
          <p:nvPr/>
        </p:nvSpPr>
        <p:spPr>
          <a:xfrm>
            <a:off x="922411" y="691050"/>
            <a:ext cx="10515600" cy="54904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B49CB"/>
              </a:buClr>
              <a:buSzPct val="100000"/>
              <a:buFont typeface="Arial"/>
              <a:buNone/>
            </a:pPr>
            <a:r>
              <a:rPr lang="en-US" sz="4000">
                <a:solidFill>
                  <a:srgbClr val="0B49CB"/>
                </a:solidFill>
                <a:latin typeface="Arial"/>
                <a:ea typeface="Arial"/>
                <a:cs typeface="Arial"/>
                <a:sym typeface="Arial"/>
              </a:rPr>
              <a:t>Data Collection - Scraping</a:t>
            </a:r>
            <a:endParaRPr sz="4000">
              <a:solidFill>
                <a:srgbClr val="0B49CB"/>
              </a:solidFill>
              <a:latin typeface="IBM Plex Mono SemiBold"/>
              <a:ea typeface="IBM Plex Mono SemiBold"/>
              <a:cs typeface="IBM Plex Mono SemiBold"/>
              <a:sym typeface="IBM Plex Mono SemiBold"/>
            </a:endParaRPr>
          </a:p>
        </p:txBody>
      </p:sp>
      <p:sp>
        <p:nvSpPr>
          <p:cNvPr id="165" name="Google Shape;165;p9"/>
          <p:cNvSpPr txBox="1"/>
          <p:nvPr>
            <p:ph idx="1" type="body"/>
          </p:nvPr>
        </p:nvSpPr>
        <p:spPr>
          <a:xfrm>
            <a:off x="820750" y="1800225"/>
            <a:ext cx="4640400" cy="48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-88900" lvl="0" marL="2286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t/>
            </a:r>
            <a:endParaRPr sz="2200">
              <a:solidFill>
                <a:srgbClr val="292929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200" u="sng">
                <a:solidFill>
                  <a:schemeClr val="hlink"/>
                </a:solidFill>
                <a:hlinkClick r:id="rId4"/>
              </a:rPr>
              <a:t>GitHub URL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6" name="Google Shape;166;p9"/>
          <p:cNvGrpSpPr/>
          <p:nvPr/>
        </p:nvGrpSpPr>
        <p:grpSpPr>
          <a:xfrm>
            <a:off x="5836706" y="2168325"/>
            <a:ext cx="2446472" cy="2110081"/>
            <a:chOff x="1083025" y="2306625"/>
            <a:chExt cx="1834900" cy="1582600"/>
          </a:xfrm>
        </p:grpSpPr>
        <p:sp>
          <p:nvSpPr>
            <p:cNvPr id="167" name="Google Shape;167;p9"/>
            <p:cNvSpPr txBox="1"/>
            <p:nvPr/>
          </p:nvSpPr>
          <p:spPr>
            <a:xfrm>
              <a:off x="1235818" y="2695022"/>
              <a:ext cx="1601100" cy="45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Parse table records into DataFrame</a:t>
              </a:r>
              <a:endParaRPr b="1" sz="1300">
                <a:solidFill>
                  <a:srgbClr val="666666"/>
                </a:solidFill>
                <a:highlight>
                  <a:srgbClr val="A4C2F4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8" name="Google Shape;168;p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Iterate over soup object, clean the values and insert into Pandas DataFrame</a:t>
              </a:r>
              <a:endParaRPr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69" name="Google Shape;169;p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70" name="Google Shape;170;p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1" name="Google Shape;171;p9"/>
          <p:cNvGrpSpPr/>
          <p:nvPr/>
        </p:nvGrpSpPr>
        <p:grpSpPr>
          <a:xfrm>
            <a:off x="8121058" y="2168310"/>
            <a:ext cx="2446472" cy="2110081"/>
            <a:chOff x="1083025" y="2306625"/>
            <a:chExt cx="1834900" cy="1582600"/>
          </a:xfrm>
        </p:grpSpPr>
        <p:sp>
          <p:nvSpPr>
            <p:cNvPr id="172" name="Google Shape;172;p9"/>
            <p:cNvSpPr txBox="1"/>
            <p:nvPr/>
          </p:nvSpPr>
          <p:spPr>
            <a:xfrm>
              <a:off x="1235817" y="2695033"/>
              <a:ext cx="1505100" cy="30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Save result as CSV</a:t>
              </a:r>
              <a:endParaRPr b="1" sz="13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3" name="Google Shape;173;p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Store the resulting DataFrame as CSV for later use</a:t>
              </a:r>
              <a:endParaRPr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4" name="Google Shape;174;p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C2C2C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75" name="Google Shape;175;p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6" name="Google Shape;176;p9"/>
          <p:cNvGrpSpPr/>
          <p:nvPr/>
        </p:nvGrpSpPr>
        <p:grpSpPr>
          <a:xfrm>
            <a:off x="3554246" y="2169273"/>
            <a:ext cx="2446472" cy="2110081"/>
            <a:chOff x="1083025" y="2306625"/>
            <a:chExt cx="1834900" cy="1582600"/>
          </a:xfrm>
        </p:grpSpPr>
        <p:sp>
          <p:nvSpPr>
            <p:cNvPr id="177" name="Google Shape;177;p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Extract and clean columns</a:t>
              </a:r>
              <a:endParaRPr b="1" sz="1300">
                <a:solidFill>
                  <a:srgbClr val="666666"/>
                </a:solidFill>
                <a:highlight>
                  <a:srgbClr val="A4C2F4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" name="Google Shape;178;p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Clean columns (by removing unnecessary HTML) and remove unused columns</a:t>
              </a:r>
              <a:endParaRPr sz="1100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" name="Google Shape;179;p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80" name="Google Shape;180;p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858585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1" name="Google Shape;181;p9"/>
          <p:cNvGrpSpPr/>
          <p:nvPr/>
        </p:nvGrpSpPr>
        <p:grpSpPr>
          <a:xfrm>
            <a:off x="1275647" y="2169273"/>
            <a:ext cx="2446472" cy="2110081"/>
            <a:chOff x="1083025" y="2306625"/>
            <a:chExt cx="1834900" cy="1582600"/>
          </a:xfrm>
        </p:grpSpPr>
        <p:sp>
          <p:nvSpPr>
            <p:cNvPr id="182" name="Google Shape;182;p9"/>
            <p:cNvSpPr txBox="1"/>
            <p:nvPr/>
          </p:nvSpPr>
          <p:spPr>
            <a:xfrm>
              <a:off x="1235825" y="2695025"/>
              <a:ext cx="15051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3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GET Falcon launches Wikipedia article</a:t>
              </a:r>
              <a:endParaRPr b="1" sz="13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3" name="Google Shape;183;p9"/>
            <p:cNvSpPr txBox="1"/>
            <p:nvPr/>
          </p:nvSpPr>
          <p:spPr>
            <a:xfrm>
              <a:off x="1215700" y="3151825"/>
              <a:ext cx="1545600" cy="73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2100"/>
                </a:spcAft>
                <a:buNone/>
              </a:pPr>
              <a:r>
                <a:rPr lang="en-US" sz="1100">
                  <a:solidFill>
                    <a:srgbClr val="0C57D3"/>
                  </a:solidFill>
                  <a:latin typeface="Roboto"/>
                  <a:ea typeface="Roboto"/>
                  <a:cs typeface="Roboto"/>
                  <a:sym typeface="Roboto"/>
                </a:rPr>
                <a:t>Get the Wikipedia article and parse it using BeautifulSoup</a:t>
              </a:r>
              <a:endParaRPr sz="1100">
                <a:solidFill>
                  <a:srgbClr val="0C57D3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4" name="Google Shape;184;p9"/>
            <p:cNvSpPr/>
            <p:nvPr/>
          </p:nvSpPr>
          <p:spPr>
            <a:xfrm flipH="1">
              <a:off x="1083025" y="2306625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D5CDF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/>
                <a:t>  </a:t>
              </a:r>
              <a:endParaRPr sz="1900"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083125" y="2460449"/>
              <a:ext cx="1834800" cy="143400"/>
            </a:xfrm>
            <a:prstGeom prst="parallelogram">
              <a:avLst>
                <a:gd fmla="val 96952" name="adj"/>
              </a:avLst>
            </a:prstGeom>
            <a:solidFill>
              <a:srgbClr val="0942A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2021-04-29T18:58:34Z</dcterms:created>
  <dc:creator>YAN Luo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